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1" r:id="rId5"/>
    <p:sldId id="279" r:id="rId6"/>
    <p:sldId id="278" r:id="rId7"/>
    <p:sldId id="277" r:id="rId8"/>
    <p:sldId id="276" r:id="rId9"/>
    <p:sldId id="272" r:id="rId10"/>
    <p:sldId id="262" r:id="rId11"/>
    <p:sldId id="264" r:id="rId12"/>
    <p:sldId id="273" r:id="rId13"/>
    <p:sldId id="269" r:id="rId14"/>
    <p:sldId id="268" r:id="rId15"/>
    <p:sldId id="280" r:id="rId16"/>
    <p:sldId id="281" r:id="rId17"/>
    <p:sldId id="282" r:id="rId18"/>
    <p:sldId id="283" r:id="rId19"/>
    <p:sldId id="26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itomericky.denik.cz/ctenar-reporter/aktiv-zaslouzilych-hasicu-usteckeho-kraje-20250917.html" TargetMode="External"/><Relationship Id="rId2" Type="http://schemas.openxmlformats.org/officeDocument/2006/relationships/hyperlink" Target="https://litomericky.denik.cz/ctenar-reporter/hasici-soutez-o-pohar-litomericko-20250915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itomericky.denik.cz/ctenar-reporter/hasici-zbrojnice-lukavec-20250909.html" TargetMode="External"/><Relationship Id="rId2" Type="http://schemas.openxmlformats.org/officeDocument/2006/relationships/hyperlink" Target="https://litomericky.denik.cz/ctenar-reporter/hasici-soutez-pohar-litomericko-20250909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itomericky.denik.cz/zpravy_region/oslavy-hasici-snedovice-obec-vyroci-20250618.html" TargetMode="External"/><Relationship Id="rId5" Type="http://schemas.openxmlformats.org/officeDocument/2006/relationships/hyperlink" Target="https://litomericky.denik.cz/ctenar-reporter/oslavy-hasici-vrazkov-20250722.html" TargetMode="External"/><Relationship Id="rId4" Type="http://schemas.openxmlformats.org/officeDocument/2006/relationships/hyperlink" Target="https://litomericky.denik.cz/ctenar-reporter/oslavy-zalozeni-dobrovolni-hasici-roudnice-20250901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itomericky.denik.cz/ctenar-reporter/oslavy-120-let-zalozeni-hasici-cerneves-20250604.html" TargetMode="External"/><Relationship Id="rId2" Type="http://schemas.openxmlformats.org/officeDocument/2006/relationships/hyperlink" Target="https://litomericky.denik.cz/ctenar-reporter/oslava-hasici-sdh-dremcice-20250602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litomericky.denik.cz/ctenar-reporter/soutez-plamen-lovosice-20250521.html" TargetMode="External"/><Relationship Id="rId4" Type="http://schemas.openxmlformats.org/officeDocument/2006/relationships/hyperlink" Target="https://litomericky.denik.cz/ctenar-reporter/okresni-kolo-pozarni-sport-predonin-20250526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itomericky.denik.cz/ctenar-reporter/hasici-stimax-cup-lovosice-20250515.html" TargetMode="External"/><Relationship Id="rId7" Type="http://schemas.openxmlformats.org/officeDocument/2006/relationships/hyperlink" Target="https://litomericky.denik.cz/ctenar-reporter/oslavy-hasici-sdh-horni-berkovice-fontana-20250520.html" TargetMode="External"/><Relationship Id="rId2" Type="http://schemas.openxmlformats.org/officeDocument/2006/relationships/hyperlink" Target="https://litomericky.denik.cz/ostatni_region/foto-video-bolest-pady-drina-pozarni-sport-neni-pro-orezavatka-20250511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itomericky.denik.cz/volny-cas/hasicska-fontana-sdh-horni-berkovice-20250501.html?preview=6a17791d8cf28541440fe428659a5b9a&amp;t=1746016537" TargetMode="External"/><Relationship Id="rId5" Type="http://schemas.openxmlformats.org/officeDocument/2006/relationships/hyperlink" Target="https://litomericky.denik.cz/ctenar-reporter/setkani-hasici-terezin-20250505.html" TargetMode="External"/><Relationship Id="rId4" Type="http://schemas.openxmlformats.org/officeDocument/2006/relationships/hyperlink" Target="https://www.meulovo.cz/v-lovosicich-se-uskutecnilo-2-kolo-souteze-stimax-cup-aneb-sedesatkovani-a-stovkovani-usteckeho-kraje/d-56856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4A1B04-80B1-E33B-2FE5-03D5915B9C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Výročí sborů, SOUTĚŽE, akce, knihy, kalendáře, zasloužilí hasiči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1A96EFE-C337-FE0F-1C61-B61A1DABDC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Souhrn </a:t>
            </a:r>
            <a:r>
              <a:rPr lang="cs-CZ" dirty="0" err="1"/>
              <a:t>ROku</a:t>
            </a:r>
            <a:r>
              <a:rPr lang="cs-CZ" dirty="0"/>
              <a:t> 2025</a:t>
            </a:r>
          </a:p>
          <a:p>
            <a:endParaRPr lang="cs-CZ" dirty="0"/>
          </a:p>
          <a:p>
            <a:pPr algn="l"/>
            <a:r>
              <a:rPr lang="cs-CZ" dirty="0"/>
              <a:t>SDH LOVOSICE, listopad 2025</a:t>
            </a:r>
          </a:p>
        </p:txBody>
      </p:sp>
    </p:spTree>
    <p:extLst>
      <p:ext uri="{BB962C8B-B14F-4D97-AF65-F5344CB8AC3E}">
        <p14:creationId xmlns:p14="http://schemas.microsoft.com/office/powerpoint/2010/main" val="1027274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D0903A-8B28-8BC3-5496-ADEAA6324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846299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Oslavy výročí sborů v roce 2025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1BAF095-CB9E-388C-0EC8-4A467CDCF84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64816"/>
            <a:ext cx="10363826" cy="5051394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8000" b="1" u="sng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Sbor			rok založení		výročí	termín oslav</a:t>
            </a:r>
            <a:endParaRPr lang="cs-CZ" sz="8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8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Brozany n. </a:t>
            </a:r>
            <a:r>
              <a:rPr lang="cs-CZ" sz="8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ohří</a:t>
            </a:r>
            <a:r>
              <a:rPr lang="cs-CZ" sz="8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1885			140 let	17. května</a:t>
            </a:r>
            <a:endParaRPr lang="cs-CZ" sz="8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8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Bříza				1885			140 let</a:t>
            </a:r>
            <a:endParaRPr lang="cs-CZ" sz="8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8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černěves</a:t>
            </a:r>
            <a:r>
              <a:rPr lang="cs-CZ" sz="8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1905			120 let	17. května</a:t>
            </a:r>
            <a:endParaRPr lang="cs-CZ" sz="8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8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dřemčice</a:t>
            </a:r>
            <a:r>
              <a:rPr lang="cs-CZ" sz="8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1885			140 let	31. května</a:t>
            </a:r>
            <a:endParaRPr lang="cs-CZ" sz="8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8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Horní </a:t>
            </a:r>
            <a:r>
              <a:rPr lang="cs-CZ" sz="8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beřkovice</a:t>
            </a:r>
            <a:r>
              <a:rPr lang="cs-CZ" sz="8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1900			125 let	17. května</a:t>
            </a:r>
            <a:endParaRPr lang="cs-CZ" sz="8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8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hrobce			1910			115 let	</a:t>
            </a:r>
            <a:endParaRPr lang="cs-CZ" sz="8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8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chrášťany</a:t>
            </a:r>
            <a:r>
              <a:rPr lang="cs-CZ" sz="8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1885			 140 let      </a:t>
            </a:r>
            <a:endParaRPr lang="cs-CZ" sz="8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8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Litoměřice			1865			160 let</a:t>
            </a:r>
            <a:endParaRPr lang="cs-CZ" sz="8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43316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58FA52-B04C-DD11-3B61-965935FD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64054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Oslavy výročí sborů v roce 2025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3014A0F-D726-BBF7-68DB-F0592E0CCB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3" y="1482572"/>
            <a:ext cx="10795873" cy="5042515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2400" b="1" u="sng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Sbor			rok založení		výročí	termín oslav</a:t>
            </a:r>
            <a:endParaRPr lang="cs-CZ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lovečkovice</a:t>
            </a:r>
            <a:r>
              <a:rPr lang="cs-CZ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1880			145 let	</a:t>
            </a:r>
            <a:endParaRPr lang="cs-CZ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Roudnice nad </a:t>
            </a:r>
            <a:r>
              <a:rPr lang="cs-CZ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labem</a:t>
            </a:r>
            <a:r>
              <a:rPr lang="cs-CZ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1865			160 let	20. září</a:t>
            </a:r>
            <a:endParaRPr lang="cs-CZ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snědovice</a:t>
            </a:r>
            <a:r>
              <a:rPr lang="cs-CZ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2000		             150 let	14. června</a:t>
            </a:r>
            <a:endParaRPr lang="cs-CZ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Straškov-vodochody</a:t>
            </a:r>
            <a:r>
              <a:rPr lang="cs-CZ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1905			120 let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Sulejovice			2000			   25 let</a:t>
            </a:r>
            <a:endParaRPr lang="cs-CZ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Třebívlice			1885			140 let</a:t>
            </a:r>
          </a:p>
          <a:p>
            <a:pPr marL="0" indent="0">
              <a:buNone/>
            </a:pPr>
            <a:r>
              <a:rPr lang="cs-CZ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Vražkov			1905			120 let	21. června</a:t>
            </a:r>
          </a:p>
        </p:txBody>
      </p:sp>
    </p:spTree>
    <p:extLst>
      <p:ext uri="{BB962C8B-B14F-4D97-AF65-F5344CB8AC3E}">
        <p14:creationId xmlns:p14="http://schemas.microsoft.com/office/powerpoint/2010/main" val="2858756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58FA52-B04C-DD11-3B61-965935FD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64054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Články v tisku v roce 2025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3014A0F-D726-BBF7-68DB-F0592E0CCB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82572"/>
            <a:ext cx="10363826" cy="5042515"/>
          </a:xfrm>
        </p:spPr>
        <p:txBody>
          <a:bodyPr>
            <a:normAutofit/>
          </a:bodyPr>
          <a:lstStyle/>
          <a:p>
            <a:r>
              <a:rPr lang="cs-CZ" dirty="0"/>
              <a:t>Všechny sbory, které měly článek v hasičských novinách, mají originální číslo k dispozici;</a:t>
            </a:r>
          </a:p>
          <a:p>
            <a:endParaRPr lang="cs-CZ" dirty="0"/>
          </a:p>
          <a:p>
            <a:r>
              <a:rPr lang="cs-CZ" dirty="0"/>
              <a:t>SDH Štětí – pohár starosty</a:t>
            </a:r>
          </a:p>
          <a:p>
            <a:r>
              <a:rPr lang="cs-CZ" u="sng" dirty="0">
                <a:hlinkClick r:id="rId2"/>
              </a:rPr>
              <a:t>https://litomericky.denik.cz/ctenar-reporter/hasici-soutez-o-pohar-litomericko-20250915.html</a:t>
            </a:r>
            <a:endParaRPr lang="cs-CZ" u="sng" dirty="0"/>
          </a:p>
          <a:p>
            <a:r>
              <a:rPr lang="cs-CZ" dirty="0"/>
              <a:t>Aktiv ZH – Roudnice, Štětí</a:t>
            </a:r>
          </a:p>
          <a:p>
            <a:r>
              <a:rPr lang="cs-CZ" u="sng" dirty="0">
                <a:hlinkClick r:id="rId3"/>
              </a:rPr>
              <a:t>https://litomericky.denik.cz/ctenar-reporter/aktiv-zaslouzilych-hasicu-usteckeho-kraje-20250917.html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5807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AA09B-7740-3EA4-E09F-40CF0A76C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B367A0-357F-8232-E007-0199DDEE3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64054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Články v tisku v roce 2025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6BDBBBA-696A-1D8D-508E-7B523315FF2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82572"/>
            <a:ext cx="10363826" cy="5042515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SDH Malešov</a:t>
            </a:r>
          </a:p>
          <a:p>
            <a:r>
              <a:rPr lang="cs-CZ" u="sng" dirty="0">
                <a:hlinkClick r:id="rId2"/>
              </a:rPr>
              <a:t>https://litomericky.denik.cz/ctenar-reporter/hasici-soutez-pohar-litomericko-20250909.html</a:t>
            </a:r>
            <a:endParaRPr lang="cs-CZ" dirty="0"/>
          </a:p>
          <a:p>
            <a:r>
              <a:rPr lang="cs-CZ" dirty="0"/>
              <a:t>SDH Lukavec - zbrojnice</a:t>
            </a:r>
            <a:br>
              <a:rPr lang="cs-CZ" dirty="0"/>
            </a:br>
            <a:r>
              <a:rPr lang="cs-CZ" u="sng" dirty="0">
                <a:hlinkClick r:id="rId3"/>
              </a:rPr>
              <a:t>https://litomericky.denik.cz/ctenar-reporter/hasici-zbrojnice-lukavec-20250909.html</a:t>
            </a:r>
            <a:endParaRPr lang="cs-CZ" dirty="0"/>
          </a:p>
          <a:p>
            <a:r>
              <a:rPr lang="cs-CZ" dirty="0"/>
              <a:t>SDH Roudnice nad Labem – pozvánka na oslavy</a:t>
            </a:r>
          </a:p>
          <a:p>
            <a:r>
              <a:rPr lang="cs-CZ" u="sng" dirty="0">
                <a:hlinkClick r:id="rId4"/>
              </a:rPr>
              <a:t>https://litomericky.denik.cz/ctenar-reporter/oslavy-zalozeni-dobrovolni-hasici-roudnice-20250901.html</a:t>
            </a:r>
            <a:endParaRPr lang="cs-CZ" dirty="0"/>
          </a:p>
          <a:p>
            <a:r>
              <a:rPr lang="cs-CZ" dirty="0"/>
              <a:t>SDH Vražkov</a:t>
            </a:r>
          </a:p>
          <a:p>
            <a:r>
              <a:rPr lang="cs-CZ" u="sng" dirty="0">
                <a:hlinkClick r:id="rId5"/>
              </a:rPr>
              <a:t>https://litomericky.denik.cz/ctenar-reporter/oslavy-hasici-vrazkov-20250722.html</a:t>
            </a:r>
            <a:endParaRPr lang="cs-CZ" dirty="0"/>
          </a:p>
          <a:p>
            <a:r>
              <a:rPr lang="cs-CZ" dirty="0"/>
              <a:t>SDH Snědovice</a:t>
            </a:r>
          </a:p>
          <a:p>
            <a:r>
              <a:rPr lang="cs-CZ" u="sng" dirty="0">
                <a:hlinkClick r:id="rId6"/>
              </a:rPr>
              <a:t>https://litomericky.denik.cz/zpravy_region/oslavy-hasici-snedovice-obec-vyroci-20250618.html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0607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D65F4-0EFB-C0E2-10B6-69DF4464B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C4CFCE-7F7A-420A-949E-31F480D91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64054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Články v tisku v roce 2025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069AD19-7C87-E95F-4AD9-B4C3BED082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82572"/>
            <a:ext cx="10363826" cy="5042515"/>
          </a:xfrm>
        </p:spPr>
        <p:txBody>
          <a:bodyPr>
            <a:normAutofit fontScale="85000" lnSpcReduction="20000"/>
          </a:bodyPr>
          <a:lstStyle/>
          <a:p>
            <a:r>
              <a:rPr lang="cs-CZ" dirty="0"/>
              <a:t>SDH Dřemčice</a:t>
            </a:r>
          </a:p>
          <a:p>
            <a:r>
              <a:rPr lang="cs-CZ" u="sng" dirty="0">
                <a:hlinkClick r:id="rId2"/>
              </a:rPr>
              <a:t>https://litomericky.denik.cz/ctenar-reporter/oslava-hasici-sdh-dremcice-20250602.html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r>
              <a:rPr lang="cs-CZ" dirty="0"/>
              <a:t>SDH Černěves</a:t>
            </a:r>
          </a:p>
          <a:p>
            <a:r>
              <a:rPr lang="cs-CZ" u="sng" dirty="0">
                <a:hlinkClick r:id="rId3"/>
              </a:rPr>
              <a:t>https://litomericky.denik.cz/ctenar-reporter/oslavy-120-let-zalozeni-hasici-cerneves-20250604.html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r>
              <a:rPr lang="cs-CZ" dirty="0"/>
              <a:t>Okresní kolo dospělí - </a:t>
            </a:r>
            <a:r>
              <a:rPr lang="cs-CZ" dirty="0" err="1"/>
              <a:t>Předonín</a:t>
            </a:r>
            <a:endParaRPr lang="cs-CZ" dirty="0"/>
          </a:p>
          <a:p>
            <a:r>
              <a:rPr lang="cs-CZ" u="sng" dirty="0">
                <a:hlinkClick r:id="rId4"/>
              </a:rPr>
              <a:t>https://litomericky.denik.cz/ctenar-reporter/okresni-kolo-pozarni-sport-predonin-20250526.html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r>
              <a:rPr lang="cs-CZ" dirty="0"/>
              <a:t>Okresní kolo Plamen a dorost – Lovosice</a:t>
            </a:r>
          </a:p>
          <a:p>
            <a:r>
              <a:rPr lang="cs-CZ" u="sng" dirty="0">
                <a:hlinkClick r:id="rId5"/>
              </a:rPr>
              <a:t>https://litomericky.denik.cz/ctenar-reporter/soutez-plamen-lovosice-20250521.html</a:t>
            </a:r>
            <a:endParaRPr lang="cs-CZ" dirty="0"/>
          </a:p>
          <a:p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30966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7088D-D6D4-BA5C-BADF-50638BCCD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D93079-46CD-11F3-0BC9-AC4A78FAA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64054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Články v tisku v roce 2025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1115155-2DE6-0B4F-A7EF-3FB1D09328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82572"/>
            <a:ext cx="10363826" cy="504251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dirty="0"/>
              <a:t>STIMAX Cup v Lovosicích</a:t>
            </a:r>
          </a:p>
          <a:p>
            <a:r>
              <a:rPr lang="cs-CZ" u="sng" dirty="0">
                <a:hlinkClick r:id="rId2"/>
              </a:rPr>
              <a:t>https://litomericky.denik.cz/ostatni_region/foto-video-bolest-pady-drina-pozarni-sport-neni-pro-orezavatka-20250511.html</a:t>
            </a:r>
            <a:endParaRPr lang="cs-CZ" dirty="0"/>
          </a:p>
          <a:p>
            <a:r>
              <a:rPr lang="cs-CZ" u="sng" dirty="0">
                <a:hlinkClick r:id="rId3"/>
              </a:rPr>
              <a:t>https://litomericky.denik.cz/ctenar-reporter/hasici-stimax-cup-lovosice-20250515.html</a:t>
            </a:r>
            <a:endParaRPr lang="cs-CZ" dirty="0"/>
          </a:p>
          <a:p>
            <a:r>
              <a:rPr lang="cs-CZ" u="sng" dirty="0">
                <a:hlinkClick r:id="rId4"/>
              </a:rPr>
              <a:t>V Lovosicích se uskutečnilo 2. kolo soutěže STIMAX Cup aneb </a:t>
            </a:r>
            <a:r>
              <a:rPr lang="cs-CZ" u="sng" dirty="0" err="1">
                <a:hlinkClick r:id="rId4"/>
              </a:rPr>
              <a:t>šedesátkování</a:t>
            </a:r>
            <a:r>
              <a:rPr lang="cs-CZ" u="sng" dirty="0">
                <a:hlinkClick r:id="rId4"/>
              </a:rPr>
              <a:t> a </a:t>
            </a:r>
            <a:r>
              <a:rPr lang="cs-CZ" u="sng" dirty="0" err="1">
                <a:hlinkClick r:id="rId4"/>
              </a:rPr>
              <a:t>stovkování</a:t>
            </a:r>
            <a:r>
              <a:rPr lang="cs-CZ" u="sng" dirty="0">
                <a:hlinkClick r:id="rId4"/>
              </a:rPr>
              <a:t> Ústeckého kraje: Město Lovosice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r>
              <a:rPr lang="cs-CZ" dirty="0"/>
              <a:t>Setkání ZH a seniorů v Terezíně</a:t>
            </a:r>
          </a:p>
          <a:p>
            <a:r>
              <a:rPr lang="cs-CZ" u="sng" dirty="0">
                <a:hlinkClick r:id="rId5"/>
              </a:rPr>
              <a:t>https://litomericky.denik.cz/ctenar-reporter/setkani-hasici-terezin-20250505.html</a:t>
            </a:r>
            <a:endParaRPr lang="cs-CZ" dirty="0"/>
          </a:p>
          <a:p>
            <a:r>
              <a:rPr lang="cs-CZ" dirty="0"/>
              <a:t>Oslavy výročí v Horních Beřkovicích</a:t>
            </a:r>
          </a:p>
          <a:p>
            <a:r>
              <a:rPr lang="cs-CZ" u="sng" dirty="0">
                <a:hlinkClick r:id="rId6"/>
              </a:rPr>
              <a:t>https://litomericky.denik.cz/volny-cas/hasicska-fontana-sdh-horni-berkovice-20250501.html?preview=6a17791d8cf28541440fe428659a5b9a&amp;t=1746016537</a:t>
            </a:r>
            <a:endParaRPr lang="cs-CZ" dirty="0"/>
          </a:p>
          <a:p>
            <a:r>
              <a:rPr lang="cs-CZ" u="sng" dirty="0">
                <a:hlinkClick r:id="rId7"/>
              </a:rPr>
              <a:t>https://litomericky.denik.cz/ctenar-reporter/oslavy-hasici-sdh-horni-berkovice-fontana-20250520.html</a:t>
            </a:r>
            <a:endParaRPr lang="cs-CZ" dirty="0"/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-"/>
            </a:pP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5803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9D5FD-6101-1FBD-77A5-61D9F33D2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9B8C10-31A4-BE2C-4D0F-136674FA2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64054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Soutěž mladý kronikář 2026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5E92D84-76E8-4555-1B86-8F6A83036F4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82572"/>
            <a:ext cx="10363826" cy="5042515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15000"/>
              </a:lnSpc>
              <a:buNone/>
            </a:pPr>
            <a:r>
              <a:rPr lang="cs-CZ" sz="2900" b="1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cs-CZ" sz="29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ročník soutěže</a:t>
            </a:r>
          </a:p>
          <a:p>
            <a:r>
              <a:rPr lang="cs-CZ" sz="1800" i="1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Připravili jsme nový formát, který by mohl být zajímavější. Témata pro soutěž jsou společná pro mladé hasiče :</a:t>
            </a:r>
            <a:endParaRPr lang="cs-CZ" sz="1800" i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lvl="0"/>
            <a:r>
              <a:rPr lang="cs-CZ" b="1" dirty="0"/>
              <a:t>Hodnocení kroniky</a:t>
            </a:r>
            <a:r>
              <a:rPr lang="cs-CZ" dirty="0"/>
              <a:t> – na okresním kole Plamen bude předložena kronika družstva.</a:t>
            </a:r>
          </a:p>
          <a:p>
            <a:pPr lvl="0"/>
            <a:r>
              <a:rPr lang="cs-CZ" b="1" dirty="0"/>
              <a:t>Účast na soutěžích a hasičských akcích</a:t>
            </a:r>
            <a:r>
              <a:rPr lang="cs-CZ" dirty="0"/>
              <a:t> – nakreslete nebo napište, jakých soutěží nebo akcí se nejčastěji účastníte. Co se vám na nich líbí nejvíce.</a:t>
            </a:r>
          </a:p>
          <a:p>
            <a:r>
              <a:rPr lang="cs-CZ" b="1" dirty="0"/>
              <a:t>Kvíz na pokračování </a:t>
            </a:r>
            <a:r>
              <a:rPr lang="cs-CZ" dirty="0"/>
              <a:t>– v občasníku Lovosický hasič budou od listopadu 2025 do března 2026 vycházet otázky. Soutěžící odpoví na otázku a odpověď zašle na mailovou adresu </a:t>
            </a:r>
            <a:r>
              <a:rPr lang="cs-CZ" b="1" dirty="0"/>
              <a:t>sdh.lovosice@gmail.com</a:t>
            </a:r>
            <a:r>
              <a:rPr lang="cs-CZ" dirty="0"/>
              <a:t>.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85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7D7A3-2BEA-882D-4CBE-0D5FB1D96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C9987A-D318-08F6-21B4-EA7CB8D49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64054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Soutěž mladý kronikář 2026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C032F5E-EB12-BFF1-11E5-5E90F19ED98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82572"/>
            <a:ext cx="10363826" cy="5042515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15000"/>
              </a:lnSpc>
              <a:buNone/>
            </a:pPr>
            <a:r>
              <a:rPr lang="cs-CZ" sz="2900" b="1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cs-CZ" sz="29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ročník soutěže</a:t>
            </a:r>
          </a:p>
          <a:p>
            <a:pPr marL="0" lvl="0" indent="0">
              <a:buNone/>
            </a:pPr>
            <a:r>
              <a:rPr lang="cs-CZ" sz="1800" i="1" dirty="0">
                <a:latin typeface="Arial" panose="020B0604020202020204" pitchFamily="34" charset="0"/>
                <a:ea typeface="SimSun" panose="02010600030101010101" pitchFamily="2" charset="-122"/>
              </a:rPr>
              <a:t>Pro dorostenky a dorostence :</a:t>
            </a:r>
            <a:endParaRPr lang="cs-CZ" sz="1800" b="1" i="1" dirty="0"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lvl="0"/>
            <a:r>
              <a:rPr lang="cs-CZ" b="1" dirty="0"/>
              <a:t>Hodnocení kroniky</a:t>
            </a:r>
            <a:r>
              <a:rPr lang="cs-CZ" dirty="0"/>
              <a:t> – na okresním kole soutěže bude předložena kronika družstva.</a:t>
            </a:r>
          </a:p>
          <a:p>
            <a:pPr lvl="0"/>
            <a:r>
              <a:rPr lang="cs-CZ" b="1" dirty="0"/>
              <a:t>Historie Sboru </a:t>
            </a:r>
            <a:r>
              <a:rPr lang="cs-CZ" dirty="0"/>
              <a:t>– popište jednu aktivitu, kterou pro váš sbor považujete za nejdůležitější. Jak často se opakuje? Proč jí považujete za důležitou?</a:t>
            </a:r>
          </a:p>
          <a:p>
            <a:pPr lvl="0"/>
            <a:r>
              <a:rPr lang="cs-CZ" b="1" dirty="0"/>
              <a:t>Znak Sboru </a:t>
            </a:r>
            <a:r>
              <a:rPr lang="cs-CZ" dirty="0"/>
              <a:t>– popište, kdy byl znak vašeho sboru vytvořen. Co obsahuje, kde jej používáte. Přiložte jeho vizualizaci.</a:t>
            </a:r>
          </a:p>
          <a:p>
            <a:pPr marL="0" indent="0">
              <a:buNone/>
            </a:pPr>
            <a:endParaRPr lang="cs-CZ" sz="180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cs-CZ" sz="1800" b="1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Termín pro zaslání prací : nejpozději do 30.4.2026 na OSH Litoměřice </a:t>
            </a:r>
            <a:endParaRPr lang="cs-CZ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cs-CZ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cs-CZ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1485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58FA52-B04C-DD11-3B61-965935FD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64054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Soutěž </a:t>
            </a:r>
            <a:r>
              <a:rPr lang="cs-CZ" b="1" dirty="0" err="1">
                <a:solidFill>
                  <a:srgbClr val="FF0000"/>
                </a:solidFill>
              </a:rPr>
              <a:t>floriánův</a:t>
            </a:r>
            <a:r>
              <a:rPr lang="cs-CZ" b="1" dirty="0">
                <a:solidFill>
                  <a:srgbClr val="FF0000"/>
                </a:solidFill>
              </a:rPr>
              <a:t> objektiv 2026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3014A0F-D726-BBF7-68DB-F0592E0CCB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82572"/>
            <a:ext cx="10363826" cy="5042515"/>
          </a:xfrm>
        </p:spPr>
        <p:txBody>
          <a:bodyPr>
            <a:normAutofit lnSpcReduction="10000"/>
          </a:bodyPr>
          <a:lstStyle/>
          <a:p>
            <a:pPr marL="0" lvl="0" indent="0" algn="ctr">
              <a:lnSpc>
                <a:spcPct val="115000"/>
              </a:lnSpc>
              <a:buNone/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SDH Lovosice vyhlašuje třetí ročník fotografické soutěže </a:t>
            </a:r>
          </a:p>
          <a:p>
            <a:pPr marL="0" indent="0" algn="ctr">
              <a:buNone/>
            </a:pPr>
            <a:r>
              <a:rPr lang="cs-CZ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„Floriánův objektiv“</a:t>
            </a:r>
            <a:endParaRPr lang="cs-CZ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cs-C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Soutěžit mohou všichni členové SDH nebo JSDHO se snímky, na nichž je zachycen spolkový život sborů dobrovolných hasičů, hasičská technika, hasičský sport, výcvik hasičů nebo zásahy.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</a:t>
            </a:r>
            <a:r>
              <a:rPr lang="cs-C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</a:p>
          <a:p>
            <a:pPr marL="0" indent="0">
              <a:spcAft>
                <a:spcPts val="0"/>
              </a:spcAft>
              <a:buNone/>
            </a:pPr>
            <a:r>
              <a:rPr lang="cs-C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Soutěžní kategorie :</a:t>
            </a:r>
            <a:endParaRPr lang="cs-CZ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Momenty ze spolkového života </a:t>
            </a:r>
            <a:r>
              <a:rPr lang="cs-C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hasičské plesy, svatby, portréty hasičů, zasloužilí hasiči, hasičská výročí;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Hasičská technika – </a:t>
            </a:r>
            <a:r>
              <a:rPr lang="cs-C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historická i současná, ukázky, výstavy;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Hasičský sport – </a:t>
            </a:r>
            <a:r>
              <a:rPr lang="cs-C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výcvik, cvičení, soutěže všeho druhu;</a:t>
            </a:r>
          </a:p>
          <a:p>
            <a:pPr marL="0" indent="0">
              <a:buNone/>
            </a:pPr>
            <a:r>
              <a:rPr lang="cs-CZ" dirty="0"/>
              <a:t>Více informací naleznete v mailu, na webových stránkách </a:t>
            </a:r>
            <a:r>
              <a:rPr lang="cs-CZ" dirty="0" err="1"/>
              <a:t>sdh</a:t>
            </a:r>
            <a:r>
              <a:rPr lang="cs-CZ" dirty="0"/>
              <a:t> </a:t>
            </a:r>
            <a:r>
              <a:rPr lang="cs-CZ" dirty="0" err="1"/>
              <a:t>lovosice</a:t>
            </a:r>
            <a:r>
              <a:rPr lang="cs-CZ" dirty="0"/>
              <a:t> a listopadovém čísle lovosického hasiče</a:t>
            </a:r>
          </a:p>
        </p:txBody>
      </p:sp>
    </p:spTree>
    <p:extLst>
      <p:ext uri="{BB962C8B-B14F-4D97-AF65-F5344CB8AC3E}">
        <p14:creationId xmlns:p14="http://schemas.microsoft.com/office/powerpoint/2010/main" val="217722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58FA52-B04C-DD11-3B61-965935FD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64054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Akce a knihy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3014A0F-D726-BBF7-68DB-F0592E0CCB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82572"/>
            <a:ext cx="10363826" cy="5042515"/>
          </a:xfrm>
        </p:spPr>
        <p:txBody>
          <a:bodyPr>
            <a:normAutofit/>
          </a:bodyPr>
          <a:lstStyle/>
          <a:p>
            <a:pPr hangingPunct="0"/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Kolektiv autorů - Hasičský dům na Vinohradech – vyšla v květnu 2025;</a:t>
            </a:r>
          </a:p>
          <a:p>
            <a:pPr hangingPunct="0"/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Byla Připravena publikace pro kronikáře ve sborech a zájemce o historii;</a:t>
            </a:r>
          </a:p>
          <a:p>
            <a:pPr hangingPunct="0"/>
            <a:r>
              <a:rPr lang="cs-CZ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Proběhlo Setkání zasloužilých hasičů okresu a starších hasičů 65plus – 3. května 2025 v </a:t>
            </a:r>
            <a:r>
              <a:rPr lang="cs-CZ" sz="18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terezíně</a:t>
            </a:r>
            <a:r>
              <a:rPr lang="cs-CZ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hangingPunct="0"/>
            <a:r>
              <a:rPr lang="cs-CZ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Uskutečnil se 9. ročník hasičských slavností v </a:t>
            </a:r>
            <a:r>
              <a:rPr lang="cs-CZ" sz="18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litoměřicích</a:t>
            </a:r>
            <a:r>
              <a:rPr lang="cs-CZ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6.-7. června 2025;</a:t>
            </a:r>
          </a:p>
          <a:p>
            <a:pPr hangingPunct="0"/>
            <a:r>
              <a:rPr lang="cs-CZ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 setkání přátel hasičské historie v </a:t>
            </a:r>
            <a:r>
              <a:rPr lang="cs-CZ" sz="18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černovicích</a:t>
            </a:r>
            <a:r>
              <a:rPr lang="cs-CZ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11. října 2025;</a:t>
            </a:r>
          </a:p>
          <a:p>
            <a:pPr hangingPunct="0"/>
            <a:endParaRPr lang="cs-CZ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73652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58FA52-B04C-DD11-3B61-965935FD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64054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Lovosický hasič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3014A0F-D726-BBF7-68DB-F0592E0CCB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82572"/>
            <a:ext cx="10363826" cy="5042515"/>
          </a:xfrm>
        </p:spPr>
        <p:txBody>
          <a:bodyPr>
            <a:normAutofit/>
          </a:bodyPr>
          <a:lstStyle/>
          <a:p>
            <a:r>
              <a:rPr lang="cs-CZ" sz="1800" dirty="0">
                <a:latin typeface="Arial" panose="020B0604020202020204" pitchFamily="34" charset="0"/>
                <a:cs typeface="Arial" panose="020B0604020202020204" pitchFamily="34" charset="0"/>
              </a:rPr>
              <a:t>Internetový občasník, který vychází od června loňského roku;</a:t>
            </a:r>
          </a:p>
          <a:p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Zaj</a:t>
            </a:r>
            <a:r>
              <a:rPr lang="cs-CZ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ímavosti ze sborů a akcí v okresu i mimo něj;</a:t>
            </a:r>
          </a:p>
          <a:p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Informace z oslav výročí, </a:t>
            </a:r>
            <a:r>
              <a:rPr lang="cs-CZ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setkání, soutěží;</a:t>
            </a:r>
          </a:p>
          <a:p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cs-CZ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řipomínky akcí a upozornění na zajímavosti;</a:t>
            </a:r>
          </a:p>
          <a:p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Pravidelné rubriky :</a:t>
            </a:r>
          </a:p>
          <a:p>
            <a:pPr lvl="1"/>
            <a:r>
              <a:rPr lang="cs-CZ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Zasloužilí hasiči</a:t>
            </a:r>
          </a:p>
          <a:p>
            <a:pPr lvl="1"/>
            <a:r>
              <a:rPr lang="cs-CZ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Kronika ve sboru</a:t>
            </a:r>
          </a:p>
          <a:p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Pokud má sbor nějakou informaci, můžeme jí </a:t>
            </a:r>
            <a:r>
              <a:rPr lang="cs-CZ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uveřejnit, pomoci se zveřejněním v hasičských novinách, litoměřickém deníku;</a:t>
            </a:r>
            <a:endParaRPr lang="cs-CZ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81422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6322A2-A625-8DD3-79B8-8ED02EF4D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086EFEF-BE79-455A-88AC-C91FD4F96D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7E807314-2B65-4D22-A0F3-B76EDD7C80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 descr="Obsah obrázku text, emblém, odznak, symbol&#10;&#10;Popis byl vytvořen automaticky">
            <a:extLst>
              <a:ext uri="{FF2B5EF4-FFF2-40B4-BE49-F238E27FC236}">
                <a16:creationId xmlns:a16="http://schemas.microsoft.com/office/drawing/2014/main" id="{D407B07D-45D9-D5D1-1D9F-8FA57AC80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2932" y="618517"/>
            <a:ext cx="1850737" cy="2732646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Obrázek 4" descr="Obsah obrázku Medaile, symbol, emblém, text&#10;&#10;Popis byl vytvořen automaticky">
            <a:extLst>
              <a:ext uri="{FF2B5EF4-FFF2-40B4-BE49-F238E27FC236}">
                <a16:creationId xmlns:a16="http://schemas.microsoft.com/office/drawing/2014/main" id="{FD14D61C-5369-DECA-0E8D-1F1806D371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4071" y="3515755"/>
            <a:ext cx="1899598" cy="2732646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99D4477-858A-49F7-987D-87006D2E45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725CD3B-17D0-8318-E50C-C00628434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6" y="640832"/>
            <a:ext cx="7979015" cy="997050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Ocenění kronikářů a historiků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861F1D-D728-466D-F062-D5E749AEC1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87156"/>
            <a:ext cx="7979017" cy="476124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cs-CZ" sz="1800" dirty="0"/>
              <a:t>Funkce kronikáře je často přehlíženou a nedoceňovanou funkcí. Ta se v očích zejména mladých členů jeví jako nedůležitá a neperspektivní.</a:t>
            </a:r>
          </a:p>
          <a:p>
            <a:pPr>
              <a:lnSpc>
                <a:spcPct val="110000"/>
              </a:lnSpc>
            </a:pPr>
            <a:r>
              <a:rPr lang="cs-CZ" sz="1800" dirty="0"/>
              <a:t>Nemohou se více mýlit – pokud nemáte historii, po čase nevíte o sboru a dřívějších událostech v něm téměř nic. Zůstanou vám jen pamětníci, pokud ze sboru neodejdou…</a:t>
            </a:r>
          </a:p>
          <a:p>
            <a:pPr>
              <a:lnSpc>
                <a:spcPct val="110000"/>
              </a:lnSpc>
            </a:pPr>
            <a:r>
              <a:rPr lang="cs-CZ" sz="1800" dirty="0"/>
              <a:t>Díky iniciativě asociace svatého </a:t>
            </a:r>
            <a:r>
              <a:rPr lang="cs-CZ" sz="1800" dirty="0" err="1"/>
              <a:t>floriána</a:t>
            </a:r>
            <a:r>
              <a:rPr lang="cs-CZ" sz="1800" dirty="0"/>
              <a:t> ČR je možné kronikáře ocenit udělením medaile, která je určena výhradně pro kronikáře. Je udělována na základě schválení výborem sboru.</a:t>
            </a:r>
          </a:p>
          <a:p>
            <a:pPr>
              <a:lnSpc>
                <a:spcPct val="110000"/>
              </a:lnSpc>
            </a:pPr>
            <a:r>
              <a:rPr lang="cs-CZ" sz="1800" dirty="0"/>
              <a:t>Dále je možno ocenit i toho, kdo se stará o historii ve sboru. Jedná se o medaili „za péči o hasičskou historii“</a:t>
            </a:r>
          </a:p>
          <a:p>
            <a:pPr>
              <a:lnSpc>
                <a:spcPct val="110000"/>
              </a:lnSpc>
            </a:pPr>
            <a:r>
              <a:rPr lang="cs-CZ" sz="1800" dirty="0"/>
              <a:t>Pokud máte ve sboru kronikáře nebo kolegy, kteří se o historii starají, můžete ocenit i jeho těmito medailemi, které nebude mít ve sboru, v okrese i na kraji mnoho členů.</a:t>
            </a:r>
          </a:p>
        </p:txBody>
      </p:sp>
    </p:spTree>
    <p:extLst>
      <p:ext uri="{BB962C8B-B14F-4D97-AF65-F5344CB8AC3E}">
        <p14:creationId xmlns:p14="http://schemas.microsoft.com/office/powerpoint/2010/main" val="2408563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58FA52-B04C-DD11-3B61-965935FD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64054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kalendáře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3014A0F-D726-BBF7-68DB-F0592E0CCB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82572"/>
            <a:ext cx="10363826" cy="5042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Předán kalendář na rok 2026</a:t>
            </a:r>
          </a:p>
          <a:p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Opět jsou v něm fotografie z výročí sborů, okresního kola plamen, dorostu, požárního sportu;</a:t>
            </a:r>
          </a:p>
          <a:p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Zařazeny fotografie i z jiných akcí – např. fotografie </a:t>
            </a:r>
            <a:r>
              <a:rPr lang="cs-CZ" sz="1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floriánova</a:t>
            </a:r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objektivu, hasičských poutí, hasičských slavností v </a:t>
            </a:r>
            <a:r>
              <a:rPr lang="cs-CZ" sz="1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litoměřicích</a:t>
            </a:r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kalendária zařazeny dny založení sborů – od těch, které zaslaly nebo bylo datum přesně známo;</a:t>
            </a:r>
          </a:p>
          <a:p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rok 2027 jsme začali s přípravou;</a:t>
            </a:r>
          </a:p>
          <a:p>
            <a:pPr marL="0" indent="0">
              <a:buNone/>
            </a:pPr>
            <a:endParaRPr lang="cs-CZ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11159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727F3-EFDA-702E-E934-0D2DA5ED6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CF7A38-1B7F-DF19-7B5D-0BACC8DB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64054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Zasloužilí hasiči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CD6D374-E515-6D2F-EB53-B70DC9A36EA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82572"/>
            <a:ext cx="10363826" cy="5042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Informace k zasloužilým hasičům :</a:t>
            </a:r>
          </a:p>
          <a:p>
            <a:pPr>
              <a:buFontTx/>
              <a:buChar char="-"/>
            </a:pPr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Jsou uváděni v občasníku lovosický hasič;</a:t>
            </a:r>
          </a:p>
          <a:p>
            <a:pPr>
              <a:buFontTx/>
              <a:buChar char="-"/>
            </a:pPr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připravována publikace o </a:t>
            </a:r>
            <a:r>
              <a:rPr lang="cs-CZ" sz="1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zh</a:t>
            </a:r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 okrese;</a:t>
            </a:r>
          </a:p>
          <a:p>
            <a:pPr>
              <a:buFontTx/>
              <a:buChar char="-"/>
            </a:pPr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Chceme uvést všechny </a:t>
            </a:r>
            <a:r>
              <a:rPr lang="cs-CZ" sz="1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zh</a:t>
            </a:r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Dosud nemáme informace o :</a:t>
            </a:r>
          </a:p>
          <a:p>
            <a:pPr lvl="1">
              <a:buFontTx/>
              <a:buChar char="-"/>
            </a:pP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Václavu čermákovi a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václavu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ernstovi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sdh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štětí;</a:t>
            </a:r>
          </a:p>
          <a:p>
            <a:pPr lvl="1">
              <a:buFontTx/>
              <a:buChar char="-"/>
            </a:pP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Františku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kubrichtovi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sdh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mnetěš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lvl="1">
              <a:buFontTx/>
              <a:buChar char="-"/>
            </a:pP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Františku jirkovském –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sdh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podbradec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lvl="1">
              <a:buFontTx/>
              <a:buChar char="-"/>
            </a:pP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Antonínu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vonostránském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sdh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hrobce;</a:t>
            </a:r>
          </a:p>
          <a:p>
            <a:pPr lvl="1">
              <a:buFontTx/>
              <a:buChar char="-"/>
            </a:pP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Jiřím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matouškovi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sdh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litoměřice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Tx/>
              <a:buChar char="-"/>
            </a:pPr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 příklad uvádíme Oldřicha Hejduka z </a:t>
            </a:r>
            <a:r>
              <a:rPr lang="cs-CZ" sz="1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sdh</a:t>
            </a:r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lovosice</a:t>
            </a:r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>
              <a:buFontTx/>
              <a:buChar char="-"/>
            </a:pPr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Mail se žádostí o doplnění šel na sbory 10. 6. a připomínka 22.8.</a:t>
            </a:r>
          </a:p>
          <a:p>
            <a:pPr marL="0" indent="0">
              <a:buNone/>
            </a:pPr>
            <a:endParaRPr lang="cs-CZ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64442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7FE77-B237-38CA-40C1-1177D8BB0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8AF51E-7F5A-4013-55E1-E362DC277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64054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Zasloužilí hasiči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342D0B-A306-F9E2-F82C-2C95011BFD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82572"/>
            <a:ext cx="10363826" cy="5042515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Máme dvě varianty pro publikaci :</a:t>
            </a:r>
          </a:p>
          <a:p>
            <a:pPr lvl="1">
              <a:buFontTx/>
              <a:buChar char="-"/>
            </a:pP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Sdh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doplní podklady o svých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Zh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jejich členové budou uvedeni stejně jako ostatní;</a:t>
            </a:r>
          </a:p>
          <a:p>
            <a:pPr lvl="1">
              <a:buFontTx/>
              <a:buChar char="-"/>
            </a:pP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Sdh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nedoplní 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podklady o svých </a:t>
            </a:r>
            <a:r>
              <a:rPr lang="cs-CZ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zh</a:t>
            </a:r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V publikaci pak bude uvedeno pouze jejich jméno a rok získání titulu. V poznámce bude uvedeno, že sbor podklady nemá.</a:t>
            </a:r>
          </a:p>
          <a:p>
            <a:pPr lvl="1">
              <a:buFontTx/>
              <a:buChar char="-"/>
            </a:pPr>
            <a:endParaRPr lang="cs-CZ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18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Termín pro dodání podkladů je </a:t>
            </a:r>
            <a:r>
              <a:rPr lang="cs-CZ" sz="1800" b="1" i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23. prosince 2025</a:t>
            </a:r>
            <a:r>
              <a:rPr lang="cs-CZ" sz="18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!!!</a:t>
            </a:r>
          </a:p>
          <a:p>
            <a:pPr marL="0" indent="0">
              <a:buNone/>
            </a:pPr>
            <a:endParaRPr lang="cs-CZ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Datum je stanoveno s ohledem na dokončení, korektury, vizualizaci a přípravu do tisku.</a:t>
            </a:r>
          </a:p>
          <a:p>
            <a:pPr marL="0" indent="0">
              <a:buNone/>
            </a:pPr>
            <a:endParaRPr lang="cs-CZ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67114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281D1-6F42-5931-8D16-0249B4EF1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97C19F-F2BE-B58F-0F6E-0EFDD0FD8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64054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Historie </a:t>
            </a:r>
            <a:r>
              <a:rPr lang="cs-CZ" b="1" dirty="0" err="1">
                <a:solidFill>
                  <a:srgbClr val="FF0000"/>
                </a:solidFill>
              </a:rPr>
              <a:t>sdh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1C8CA70-C3CC-5B56-15F2-36D5E3D8F86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82572"/>
            <a:ext cx="10363826" cy="5042515"/>
          </a:xfrm>
        </p:spPr>
        <p:txBody>
          <a:bodyPr>
            <a:normAutofit/>
          </a:bodyPr>
          <a:lstStyle/>
          <a:p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Dnes jste obdrželi novou publikaci „Manuál kronikáře“;</a:t>
            </a:r>
          </a:p>
          <a:p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Publikace by vám měla ve sborech pomoci s prvními kroky k vedení kroniky a dohledávání historie vašeho sboru;</a:t>
            </a:r>
          </a:p>
          <a:p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Rovněž budeme dále pořádat školení / setkání kronikářů, kde je možnost projít si dokumenty, poradit se, získat kontakty;</a:t>
            </a:r>
          </a:p>
          <a:p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Uvítáme i náměty, které se týkají historie sborů a vaše zkušenosti;</a:t>
            </a:r>
          </a:p>
          <a:p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Zaměříme se i na hasičská muzea a síně historie v rámci okresu</a:t>
            </a:r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Dále budeme pracovat na hledání podkladů k zaniklým sborům v okrese.</a:t>
            </a:r>
            <a:endParaRPr lang="cs-CZ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34840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EA13F-62CF-C33C-CAF9-1F078BB45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6162CD-B57E-A06F-B54E-95EBA4AD3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64054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Historie </a:t>
            </a:r>
            <a:r>
              <a:rPr lang="cs-CZ" b="1" dirty="0" err="1">
                <a:solidFill>
                  <a:srgbClr val="FF0000"/>
                </a:solidFill>
              </a:rPr>
              <a:t>sdh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00BE0E2-EEAD-1743-620C-A0FC4B89E92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82572"/>
            <a:ext cx="10363826" cy="5042515"/>
          </a:xfrm>
        </p:spPr>
        <p:txBody>
          <a:bodyPr>
            <a:normAutofit/>
          </a:bodyPr>
          <a:lstStyle/>
          <a:p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Kroniky</a:t>
            </a:r>
          </a:p>
          <a:p>
            <a:pPr lvl="1"/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Dejte vědět, zda máte kroniku a jak dlouho je vedena - od jakého roku, zda existují další záznamy, spolupráce s obcí</a:t>
            </a:r>
            <a:endParaRPr lang="cs-CZ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Vlajky</a:t>
            </a:r>
          </a:p>
          <a:p>
            <a:pPr lvl="1"/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Zašlete fotografie přední i zadní strany, kdy byl prapor pořízen, kmotr/kmotra praporu, případně stuhy na praporu</a:t>
            </a:r>
          </a:p>
          <a:p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znaky sborů</a:t>
            </a:r>
          </a:p>
          <a:p>
            <a:pPr lvl="1"/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Zašlete znak sboru, i když třeba používáte standardní velký znak nebo znak SH ČMS.</a:t>
            </a:r>
            <a:endParaRPr lang="cs-CZ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fotografie hasičárny</a:t>
            </a:r>
          </a:p>
          <a:p>
            <a:pPr lvl="1"/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Zvenku, případně síň tradic, muzeum</a:t>
            </a:r>
          </a:p>
          <a:p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istorická a současná technika</a:t>
            </a:r>
          </a:p>
          <a:p>
            <a:pPr lvl="1"/>
            <a:r>
              <a:rPr lang="cs-CZ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Fotografie a technická specifikace historické i současné techniky</a:t>
            </a:r>
            <a:endParaRPr lang="cs-CZ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81211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58FA52-B04C-DD11-3B61-965935FD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64054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Mapa </a:t>
            </a:r>
            <a:r>
              <a:rPr lang="cs-CZ" b="1" dirty="0" err="1">
                <a:solidFill>
                  <a:srgbClr val="FF0000"/>
                </a:solidFill>
              </a:rPr>
              <a:t>sdh</a:t>
            </a:r>
            <a:r>
              <a:rPr lang="cs-CZ" b="1" dirty="0">
                <a:solidFill>
                  <a:srgbClr val="FF0000"/>
                </a:solidFill>
              </a:rPr>
              <a:t>, </a:t>
            </a:r>
            <a:r>
              <a:rPr lang="cs-CZ" b="1" dirty="0" err="1">
                <a:solidFill>
                  <a:srgbClr val="FF0000"/>
                </a:solidFill>
              </a:rPr>
              <a:t>jsdho</a:t>
            </a:r>
            <a:r>
              <a:rPr lang="cs-CZ" b="1" dirty="0">
                <a:solidFill>
                  <a:srgbClr val="FF0000"/>
                </a:solidFill>
              </a:rPr>
              <a:t>, </a:t>
            </a:r>
            <a:r>
              <a:rPr lang="cs-CZ" b="1" dirty="0" err="1">
                <a:solidFill>
                  <a:srgbClr val="FF0000"/>
                </a:solidFill>
              </a:rPr>
              <a:t>hzs</a:t>
            </a:r>
            <a:r>
              <a:rPr lang="cs-CZ" b="1" dirty="0">
                <a:solidFill>
                  <a:srgbClr val="FF0000"/>
                </a:solidFill>
              </a:rPr>
              <a:t> a </a:t>
            </a:r>
            <a:r>
              <a:rPr lang="cs-CZ" b="1" dirty="0" err="1">
                <a:solidFill>
                  <a:srgbClr val="FF0000"/>
                </a:solidFill>
              </a:rPr>
              <a:t>hzsp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3014A0F-D726-BBF7-68DB-F0592E0CCB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82572"/>
            <a:ext cx="10363826" cy="5042515"/>
          </a:xfrm>
        </p:spPr>
        <p:txBody>
          <a:bodyPr>
            <a:normAutofit/>
          </a:bodyPr>
          <a:lstStyle/>
          <a:p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 současné době připravujeme mapu okresu s vyznačením sborů a </a:t>
            </a:r>
            <a:r>
              <a:rPr lang="cs-CZ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jsdho</a:t>
            </a:r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Nyní máme k dispozici aktuální stav SDH, JSDHO, HZS a HZSP;</a:t>
            </a:r>
          </a:p>
          <a:p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Zkusíme doplnit i zaniklé sbory, resp</a:t>
            </a:r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sbor, který ukončil činnost;</a:t>
            </a:r>
          </a:p>
          <a:p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mapě by byl seznam uvedených sborů;</a:t>
            </a:r>
          </a:p>
          <a:p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Chceme doplnit i fotografie historické techniky – některé již máme – např. nové dvory, Černouček, Libkovice, Lovosice. Rádi bychom uvedli i </a:t>
            </a:r>
            <a:r>
              <a:rPr lang="cs-CZ" sz="1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terezín</a:t>
            </a:r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cs-CZ" sz="1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litoměřice</a:t>
            </a:r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Brozany.</a:t>
            </a:r>
          </a:p>
          <a:p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Doplníme krátký popis – představení okresu.</a:t>
            </a:r>
          </a:p>
          <a:p>
            <a:r>
              <a:rPr lang="cs-CZ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Chceme draft představit na shromáždění starostů v březnu 2026.</a:t>
            </a:r>
          </a:p>
          <a:p>
            <a:endParaRPr lang="cs-CZ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0303638"/>
      </p:ext>
    </p:extLst>
  </p:cSld>
  <p:clrMapOvr>
    <a:masterClrMapping/>
  </p:clrMapOvr>
</p:sld>
</file>

<file path=ppt/theme/theme1.xml><?xml version="1.0" encoding="utf-8"?>
<a:theme xmlns:a="http://schemas.openxmlformats.org/drawingml/2006/main" name="Kapka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TM04033925[[fn=Kapka]]</Template>
  <TotalTime>934</TotalTime>
  <Words>1516</Words>
  <Application>Microsoft Office PowerPoint</Application>
  <PresentationFormat>Širokoúhlá obrazovka</PresentationFormat>
  <Paragraphs>162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5" baseType="lpstr">
      <vt:lpstr>SimSun</vt:lpstr>
      <vt:lpstr>Arial</vt:lpstr>
      <vt:lpstr>Calibri</vt:lpstr>
      <vt:lpstr>Times New Roman</vt:lpstr>
      <vt:lpstr>Tw Cen MT</vt:lpstr>
      <vt:lpstr>Kapka</vt:lpstr>
      <vt:lpstr>Výročí sborů, SOUTĚŽE, akce, knihy, kalendáře, zasloužilí hasiči</vt:lpstr>
      <vt:lpstr>Oslavy výročí sborů v roce 2025</vt:lpstr>
      <vt:lpstr>Oslavy výročí sborů v roce 2025</vt:lpstr>
      <vt:lpstr>Články v tisku v roce 2025</vt:lpstr>
      <vt:lpstr>Články v tisku v roce 2025</vt:lpstr>
      <vt:lpstr>Články v tisku v roce 2025</vt:lpstr>
      <vt:lpstr>Články v tisku v roce 2025</vt:lpstr>
      <vt:lpstr>Soutěž mladý kronikář 2026</vt:lpstr>
      <vt:lpstr>Soutěž mladý kronikář 2026</vt:lpstr>
      <vt:lpstr>Soutěž floriánův objektiv 2026</vt:lpstr>
      <vt:lpstr>Akce a knihy</vt:lpstr>
      <vt:lpstr>Lovosický hasič</vt:lpstr>
      <vt:lpstr>Ocenění kronikářů a historiků</vt:lpstr>
      <vt:lpstr>kalendáře</vt:lpstr>
      <vt:lpstr>Zasloužilí hasiči</vt:lpstr>
      <vt:lpstr>Zasloužilí hasiči</vt:lpstr>
      <vt:lpstr>Historie sdh</vt:lpstr>
      <vt:lpstr>Historie sdh</vt:lpstr>
      <vt:lpstr>Mapa sdh, jsdho, hzs a hzsp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Pavel Hejduk</dc:creator>
  <cp:lastModifiedBy>Fialová Jiřina</cp:lastModifiedBy>
  <cp:revision>68</cp:revision>
  <dcterms:created xsi:type="dcterms:W3CDTF">2023-09-18T09:44:47Z</dcterms:created>
  <dcterms:modified xsi:type="dcterms:W3CDTF">2025-11-14T07:32:47Z</dcterms:modified>
</cp:coreProperties>
</file>